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0"/>
  </p:notesMasterIdLst>
  <p:handoutMasterIdLst>
    <p:handoutMasterId r:id="rId61"/>
  </p:handoutMasterIdLst>
  <p:sldIdLst>
    <p:sldId id="942" r:id="rId2"/>
    <p:sldId id="893" r:id="rId3"/>
    <p:sldId id="860" r:id="rId4"/>
    <p:sldId id="820" r:id="rId5"/>
    <p:sldId id="929" r:id="rId6"/>
    <p:sldId id="859" r:id="rId7"/>
    <p:sldId id="945" r:id="rId8"/>
    <p:sldId id="823" r:id="rId9"/>
    <p:sldId id="825" r:id="rId10"/>
    <p:sldId id="826" r:id="rId11"/>
    <p:sldId id="931" r:id="rId12"/>
    <p:sldId id="894" r:id="rId13"/>
    <p:sldId id="896" r:id="rId14"/>
    <p:sldId id="830" r:id="rId15"/>
    <p:sldId id="897" r:id="rId16"/>
    <p:sldId id="898" r:id="rId17"/>
    <p:sldId id="899" r:id="rId18"/>
    <p:sldId id="864" r:id="rId19"/>
    <p:sldId id="862" r:id="rId20"/>
    <p:sldId id="932" r:id="rId21"/>
    <p:sldId id="863" r:id="rId22"/>
    <p:sldId id="834" r:id="rId23"/>
    <p:sldId id="900" r:id="rId24"/>
    <p:sldId id="917" r:id="rId25"/>
    <p:sldId id="946" r:id="rId26"/>
    <p:sldId id="947" r:id="rId27"/>
    <p:sldId id="948" r:id="rId28"/>
    <p:sldId id="949" r:id="rId29"/>
    <p:sldId id="950" r:id="rId30"/>
    <p:sldId id="951" r:id="rId31"/>
    <p:sldId id="952" r:id="rId32"/>
    <p:sldId id="953" r:id="rId33"/>
    <p:sldId id="901" r:id="rId34"/>
    <p:sldId id="944" r:id="rId35"/>
    <p:sldId id="919" r:id="rId36"/>
    <p:sldId id="921" r:id="rId37"/>
    <p:sldId id="904" r:id="rId38"/>
    <p:sldId id="954" r:id="rId39"/>
    <p:sldId id="955" r:id="rId40"/>
    <p:sldId id="956" r:id="rId41"/>
    <p:sldId id="957" r:id="rId42"/>
    <p:sldId id="958" r:id="rId43"/>
    <p:sldId id="959" r:id="rId44"/>
    <p:sldId id="960" r:id="rId45"/>
    <p:sldId id="961" r:id="rId46"/>
    <p:sldId id="962" r:id="rId47"/>
    <p:sldId id="963" r:id="rId48"/>
    <p:sldId id="964" r:id="rId49"/>
    <p:sldId id="965" r:id="rId50"/>
    <p:sldId id="966" r:id="rId51"/>
    <p:sldId id="967" r:id="rId52"/>
    <p:sldId id="905" r:id="rId53"/>
    <p:sldId id="906" r:id="rId54"/>
    <p:sldId id="923" r:id="rId55"/>
    <p:sldId id="926" r:id="rId56"/>
    <p:sldId id="968" r:id="rId57"/>
    <p:sldId id="928" r:id="rId58"/>
    <p:sldId id="916" r:id="rId59"/>
  </p:sldIdLst>
  <p:sldSz cx="12192000" cy="6858000"/>
  <p:notesSz cx="7099300" cy="10234613"/>
  <p:custDataLst>
    <p:tags r:id="rId62"/>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0000FF"/>
    <a:srgbClr val="008000"/>
    <a:srgbClr val="8FAAFF"/>
    <a:srgbClr val="7F2727"/>
    <a:srgbClr val="0066FF"/>
    <a:srgbClr val="B8EAC0"/>
    <a:srgbClr val="A3FFCD"/>
    <a:srgbClr val="A50021"/>
    <a:srgbClr val="7DFF00"/>
    <a:srgbClr val="B9F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9"/>
    <p:restoredTop sz="75552" autoAdjust="0"/>
  </p:normalViewPr>
  <p:slideViewPr>
    <p:cSldViewPr>
      <p:cViewPr>
        <p:scale>
          <a:sx n="128" d="100"/>
          <a:sy n="128" d="100"/>
        </p:scale>
        <p:origin x="3776" y="10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370EF009-23CE-4081-AF56-082D82CEF6F5}" type="slidenum">
              <a:rPr lang="en-US"/>
              <a:pPr/>
              <a:t>‹#›</a:t>
            </a:fld>
            <a:endParaRPr lang="en-US"/>
          </a:p>
        </p:txBody>
      </p:sp>
    </p:spTree>
    <p:extLst>
      <p:ext uri="{BB962C8B-B14F-4D97-AF65-F5344CB8AC3E}">
        <p14:creationId xmlns:p14="http://schemas.microsoft.com/office/powerpoint/2010/main" val="22644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905" y="4862233"/>
            <a:ext cx="5677492" cy="4603641"/>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72CC9163-7EC6-4747-8782-88871FDBE126}" type="slidenum">
              <a:rPr lang="en-US"/>
              <a:pPr/>
              <a:t>‹#›</a:t>
            </a:fld>
            <a:endParaRPr lang="en-US"/>
          </a:p>
        </p:txBody>
      </p:sp>
    </p:spTree>
    <p:extLst>
      <p:ext uri="{BB962C8B-B14F-4D97-AF65-F5344CB8AC3E}">
        <p14:creationId xmlns:p14="http://schemas.microsoft.com/office/powerpoint/2010/main" val="2368262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a:p>
        </p:txBody>
      </p:sp>
      <p:sp>
        <p:nvSpPr>
          <p:cNvPr id="4" name="Slide Number Placeholder 3"/>
          <p:cNvSpPr>
            <a:spLocks noGrp="1"/>
          </p:cNvSpPr>
          <p:nvPr>
            <p:ph type="sldNum" sz="quarter" idx="10"/>
          </p:nvPr>
        </p:nvSpPr>
        <p:spPr/>
        <p:txBody>
          <a:bodyPr/>
          <a:lstStyle/>
          <a:p>
            <a:fld id="{72CC9163-7EC6-4747-8782-88871FDBE126}" type="slidenum">
              <a:rPr lang="en-US" smtClean="0"/>
              <a:pPr/>
              <a:t>1</a:t>
            </a:fld>
            <a:endParaRPr lang="en-US"/>
          </a:p>
        </p:txBody>
      </p:sp>
    </p:spTree>
    <p:extLst>
      <p:ext uri="{BB962C8B-B14F-4D97-AF65-F5344CB8AC3E}">
        <p14:creationId xmlns:p14="http://schemas.microsoft.com/office/powerpoint/2010/main" val="183829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59840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876281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arrows are the policy.  In this case it is an optimal policy.  </a:t>
            </a:r>
          </a:p>
          <a:p>
            <a:endParaRPr lang="en-US" dirty="0" smtClean="0"/>
          </a:p>
          <a:p>
            <a:r>
              <a:rPr lang="en-US" dirty="0" smtClean="0"/>
              <a:t>What are the numbers?  What’s 0.49.  This</a:t>
            </a:r>
            <a:r>
              <a:rPr lang="en-US" baseline="0" dirty="0" smtClean="0"/>
              <a:t> is the utility if you ran the game over and over, and sometimes you slipped, but most of the time you followed the optimal policy. </a:t>
            </a:r>
          </a:p>
          <a:p>
            <a:r>
              <a:rPr lang="en-US" baseline="0" dirty="0" smtClean="0"/>
              <a:t>So these are the utilities. These are the values of the states.</a:t>
            </a:r>
            <a:r>
              <a:rPr lang="en-US" baseline="0" dirty="0"/>
              <a:t> </a:t>
            </a:r>
            <a:r>
              <a:rPr lang="en-US" baseline="0" dirty="0" smtClean="0"/>
              <a:t> </a:t>
            </a:r>
          </a:p>
          <a:p>
            <a:r>
              <a:rPr lang="en-US" baseline="0" dirty="0" smtClean="0"/>
              <a:t>Remember 0.57.  That’s the value of the state if you’re smart going forward.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this?</a:t>
            </a:r>
            <a:r>
              <a:rPr lang="en-US" baseline="0" dirty="0" smtClean="0"/>
              <a:t>  This is the Q value.  If you are in that state again, and you do the right thing (go North), then the value is the optimal one. 0.57.  But if you go right, then the value is negative -0.6.  It’s not -1 because you may fail to go right, and then you act optimally after that. </a:t>
            </a:r>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demo doesn’t show</a:t>
            </a:r>
            <a:r>
              <a:rPr lang="en-US" baseline="0" smtClean="0"/>
              <a:t> anything in action, it just shows the V and Q values.</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280618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966694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This demo doesn’t show</a:t>
            </a:r>
            <a:r>
              <a:rPr lang="en-US" baseline="0" smtClean="0"/>
              <a:t> anything in action, it just shows the V and Q values.</a:t>
            </a:r>
            <a:endParaRPr lang="en-US" smtClean="0"/>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896428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523095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202371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1625036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983801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go to step 7?</a:t>
            </a:r>
            <a:r>
              <a:rPr lang="en-US" baseline="0" dirty="0" smtClean="0"/>
              <a:t>  Will the 0.21 go up or down?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106203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727329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1672977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6097830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5047532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polices converged faster than the values did, then there might be a way to search over policies rather than over values.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45366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smtClean="0">
                <a:ea typeface="ＭＳ Ｐゴシック" pitchFamily="34" charset="-128"/>
              </a:rPr>
              <a:t>Like search: successor function only depended on current state</a:t>
            </a:r>
          </a:p>
          <a:p>
            <a:endParaRPr lang="en-US" smtClean="0">
              <a:ea typeface="ＭＳ Ｐゴシック" pitchFamily="34" charset="-128"/>
            </a:endParaRPr>
          </a:p>
          <a:p>
            <a:r>
              <a:rPr lang="en-US" smtClean="0">
                <a:ea typeface="ＭＳ Ｐゴシック" pitchFamily="34" charset="-128"/>
              </a:rPr>
              <a:t>Can make this happen by stuffing more into the state;  </a:t>
            </a:r>
          </a:p>
          <a:p>
            <a:endParaRPr lang="en-US" smtClean="0">
              <a:ea typeface="ＭＳ Ｐゴシック" pitchFamily="34" charset="-128"/>
            </a:endParaRPr>
          </a:p>
          <a:p>
            <a:r>
              <a:rPr lang="en-US" smtClean="0">
                <a:ea typeface="ＭＳ Ｐゴシック" pitchFamily="34" charset="-128"/>
              </a:rPr>
              <a:t>Very similar to search problems: when solving a maze with food pellets, we stored which food pellets were eaten </a:t>
            </a:r>
          </a:p>
          <a:p>
            <a:endParaRPr lang="en-US"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smtClean="0">
                <a:ea typeface="ＭＳ Ｐゴシック" pitchFamily="34" charset="-128"/>
              </a:rPr>
              <a:t>(</a:t>
            </a:r>
            <a:r>
              <a:rPr lang="en-US" dirty="0" err="1" smtClean="0">
                <a:ea typeface="ＭＳ Ｐゴシック" pitchFamily="34" charset="-128"/>
              </a:rPr>
              <a:t>s,a</a:t>
            </a:r>
            <a:r>
              <a:rPr lang="en-US" dirty="0" smtClean="0">
                <a:ea typeface="ＭＳ Ｐゴシック" pitchFamily="34" charset="-128"/>
              </a:rPr>
              <a:t>) is when you were in a state and </a:t>
            </a:r>
            <a:r>
              <a:rPr lang="en-US" dirty="0" smtClean="0">
                <a:ea typeface="ＭＳ Ｐゴシック" pitchFamily="34" charset="-128"/>
              </a:rPr>
              <a:t>have committed to take an action an </a:t>
            </a:r>
            <a:r>
              <a:rPr lang="en-US" dirty="0" smtClean="0">
                <a:ea typeface="ＭＳ Ｐゴシック" pitchFamily="34" charset="-128"/>
              </a:rPr>
              <a:t>action </a:t>
            </a:r>
            <a:endParaRPr lang="en-US"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1861056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wmf"/><Relationship Id="rId6" Type="http://schemas.openxmlformats.org/officeDocument/2006/relationships/image" Target="../media/image22.w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tags" Target="../tags/tag5.x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4.png"/><Relationship Id="rId10" Type="http://schemas.openxmlformats.org/officeDocument/2006/relationships/image" Target="../media/image38.png"/><Relationship Id="rId1" Type="http://schemas.openxmlformats.org/officeDocument/2006/relationships/tags" Target="../tags/tag8.xml"/><Relationship Id="rId2" Type="http://schemas.openxmlformats.org/officeDocument/2006/relationships/tags" Target="../tags/tag9.xml"/></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17.xml"/><Relationship Id="rId2" Type="http://schemas.openxmlformats.org/officeDocument/2006/relationships/tags" Target="../tags/tag1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62.png"/><Relationship Id="rId21" Type="http://schemas.openxmlformats.org/officeDocument/2006/relationships/image" Target="../media/image63.png"/><Relationship Id="rId22" Type="http://schemas.openxmlformats.org/officeDocument/2006/relationships/image" Target="../media/image83.png"/><Relationship Id="rId23" Type="http://schemas.openxmlformats.org/officeDocument/2006/relationships/image" Target="../media/image65.png"/><Relationship Id="rId24" Type="http://schemas.openxmlformats.org/officeDocument/2006/relationships/image" Target="../media/image67.png"/><Relationship Id="rId25" Type="http://schemas.openxmlformats.org/officeDocument/2006/relationships/image" Target="../media/image66.png"/><Relationship Id="rId26" Type="http://schemas.openxmlformats.org/officeDocument/2006/relationships/image" Target="../media/image84.png"/><Relationship Id="rId27" Type="http://schemas.openxmlformats.org/officeDocument/2006/relationships/image" Target="../media/image68.png"/><Relationship Id="rId28" Type="http://schemas.openxmlformats.org/officeDocument/2006/relationships/image" Target="../media/image85.png"/><Relationship Id="rId29" Type="http://schemas.openxmlformats.org/officeDocument/2006/relationships/image" Target="../media/image86.png"/><Relationship Id="rId30" Type="http://schemas.openxmlformats.org/officeDocument/2006/relationships/image" Target="../media/image87.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39.xml"/><Relationship Id="rId18" Type="http://schemas.openxmlformats.org/officeDocument/2006/relationships/image" Target="../media/image60.png"/><Relationship Id="rId19" Type="http://schemas.openxmlformats.org/officeDocument/2006/relationships/image" Target="../media/image61.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89.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42.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6.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43.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98.png"/><Relationship Id="rId6" Type="http://schemas.openxmlformats.org/officeDocument/2006/relationships/image" Target="../media/image99.png"/><Relationship Id="rId1" Type="http://schemas.openxmlformats.org/officeDocument/2006/relationships/tags" Target="../tags/tag45.xml"/><Relationship Id="rId2" Type="http://schemas.openxmlformats.org/officeDocument/2006/relationships/tags" Target="../tags/tag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5.xml"/><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2286000" y="1295400"/>
            <a:ext cx="8077200" cy="5334000"/>
          </a:xfrm>
        </p:spPr>
        <p:txBody>
          <a:bodyPr/>
          <a:lstStyle/>
          <a:p>
            <a:pPr lvl="6"/>
            <a:endParaRPr lang="en-US" sz="500" dirty="0" smtClean="0">
              <a:latin typeface="Calibri"/>
              <a:cs typeface="Calibri"/>
            </a:endParaRPr>
          </a:p>
          <a:p>
            <a:pPr lvl="4"/>
            <a:endParaRPr lang="en-US" sz="500" dirty="0" smtClean="0">
              <a:latin typeface="Calibri"/>
              <a:cs typeface="Calibri"/>
            </a:endParaRPr>
          </a:p>
          <a:p>
            <a:r>
              <a:rPr lang="en-US" sz="2400" dirty="0" smtClean="0">
                <a:latin typeface="Calibri"/>
                <a:cs typeface="Calibri"/>
              </a:rPr>
              <a:t>Midterm 1 is on Tuesday </a:t>
            </a:r>
          </a:p>
          <a:p>
            <a:r>
              <a:rPr lang="en-US" altLang="en-US" sz="2400" dirty="0" smtClean="0"/>
              <a:t>Topics </a:t>
            </a:r>
            <a:r>
              <a:rPr lang="en-US" altLang="en-US" sz="2400" dirty="0"/>
              <a:t>covered:  Python Knowledge, Uninformed Search, Informed Search, Constraint Satisfaction Problems, Adversarial Search.</a:t>
            </a:r>
          </a:p>
          <a:p>
            <a:r>
              <a:rPr lang="en-US" altLang="en-US" sz="2400" dirty="0" smtClean="0"/>
              <a:t>Read </a:t>
            </a:r>
            <a:r>
              <a:rPr lang="en-US" altLang="en-US" sz="2400" dirty="0"/>
              <a:t>AIMA </a:t>
            </a:r>
            <a:r>
              <a:rPr lang="nb-NO" sz="2400" dirty="0"/>
              <a:t>Chapters </a:t>
            </a:r>
            <a:r>
              <a:rPr lang="en-US" sz="2400" dirty="0"/>
              <a:t>2.1 and 2.2</a:t>
            </a:r>
            <a:r>
              <a:rPr lang="nb-NO" sz="2400" dirty="0"/>
              <a:t>, </a:t>
            </a:r>
            <a:r>
              <a:rPr lang="en-US" sz="2400" dirty="0" smtClean="0"/>
              <a:t>3.1-3.6</a:t>
            </a:r>
            <a:r>
              <a:rPr lang="nb-NO" sz="2400" dirty="0" smtClean="0"/>
              <a:t>, </a:t>
            </a:r>
            <a:r>
              <a:rPr lang="nb-NO" sz="2400" dirty="0"/>
              <a:t>5.2-5.5, 6.1-6.5, and 16.1-16.3</a:t>
            </a:r>
            <a:r>
              <a:rPr lang="nb-NO" sz="2400" dirty="0" smtClean="0"/>
              <a:t>.</a:t>
            </a:r>
            <a:endParaRPr lang="nb-NO" sz="2400" dirty="0"/>
          </a:p>
          <a:p>
            <a:r>
              <a:rPr lang="nb-NO" sz="2400" dirty="0"/>
              <a:t>The </a:t>
            </a:r>
            <a:r>
              <a:rPr lang="nb-NO" sz="2400" dirty="0" err="1" smtClean="0"/>
              <a:t>midterm</a:t>
            </a:r>
            <a:r>
              <a:rPr lang="nb-NO" sz="2400" dirty="0" smtClean="0"/>
              <a:t> </a:t>
            </a:r>
            <a:r>
              <a:rPr lang="nb-NO" sz="2400" dirty="0"/>
              <a:t>is a </a:t>
            </a:r>
            <a:r>
              <a:rPr lang="nb-NO" sz="2400" dirty="0" err="1"/>
              <a:t>closed</a:t>
            </a:r>
            <a:r>
              <a:rPr lang="nb-NO" sz="2400" dirty="0"/>
              <a:t> book </a:t>
            </a:r>
            <a:r>
              <a:rPr lang="nb-NO" sz="2400" dirty="0" err="1"/>
              <a:t>exam</a:t>
            </a:r>
            <a:r>
              <a:rPr lang="nb-NO" sz="2400" dirty="0"/>
              <a:t>.  No notes.  No </a:t>
            </a:r>
            <a:r>
              <a:rPr lang="nb-NO" sz="2400" dirty="0" err="1"/>
              <a:t>devices</a:t>
            </a:r>
            <a:r>
              <a:rPr lang="nb-NO" sz="2400" dirty="0" smtClean="0"/>
              <a:t>.</a:t>
            </a:r>
          </a:p>
          <a:p>
            <a:r>
              <a:rPr lang="nb-NO" sz="2400" dirty="0" err="1" smtClean="0"/>
              <a:t>There</a:t>
            </a:r>
            <a:r>
              <a:rPr lang="nb-NO" sz="2400" dirty="0" smtClean="0"/>
              <a:t> is a </a:t>
            </a:r>
            <a:r>
              <a:rPr lang="nb-NO" sz="2400" dirty="0" err="1" smtClean="0"/>
              <a:t>practice</a:t>
            </a:r>
            <a:r>
              <a:rPr lang="nb-NO" sz="2400" dirty="0" smtClean="0"/>
              <a:t> </a:t>
            </a:r>
            <a:r>
              <a:rPr lang="nb-NO" sz="2400" dirty="0" err="1" smtClean="0"/>
              <a:t>exam</a:t>
            </a:r>
            <a:r>
              <a:rPr lang="nb-NO" sz="2400" dirty="0" smtClean="0"/>
              <a:t> </a:t>
            </a:r>
            <a:r>
              <a:rPr lang="nb-NO" sz="2400" dirty="0" err="1" smtClean="0"/>
              <a:t>on</a:t>
            </a:r>
            <a:r>
              <a:rPr lang="nb-NO" sz="2400" dirty="0" smtClean="0"/>
              <a:t> </a:t>
            </a:r>
            <a:r>
              <a:rPr lang="nb-NO" sz="2400" dirty="0" err="1" smtClean="0"/>
              <a:t>the</a:t>
            </a:r>
            <a:r>
              <a:rPr lang="nb-NO" sz="2400" dirty="0" smtClean="0"/>
              <a:t> </a:t>
            </a:r>
            <a:r>
              <a:rPr lang="nb-NO" sz="2400" dirty="0" err="1" smtClean="0"/>
              <a:t>course</a:t>
            </a:r>
            <a:r>
              <a:rPr lang="nb-NO" sz="2400" dirty="0" smtClean="0"/>
              <a:t> web </a:t>
            </a:r>
            <a:r>
              <a:rPr lang="nb-NO" sz="2400" dirty="0" err="1" smtClean="0"/>
              <a:t>site</a:t>
            </a:r>
            <a:endParaRPr lang="nb-NO" sz="2400" dirty="0"/>
          </a:p>
          <a:p>
            <a:endParaRPr lang="nb-NO" sz="2400" dirty="0"/>
          </a:p>
          <a:p>
            <a:pPr eaLnBrk="1" hangingPunct="1"/>
            <a:endParaRPr lang="en-US" sz="2400" dirty="0" smtClean="0">
              <a:latin typeface="Calibri"/>
              <a:cs typeface="Calibri"/>
            </a:endParaRPr>
          </a:p>
          <a:p>
            <a:pPr eaLnBrk="1" hangingPunct="1"/>
            <a:endParaRPr lang="en-US" sz="1600" dirty="0">
              <a:solidFill>
                <a:srgbClr val="FF0000"/>
              </a:solidFill>
              <a:latin typeface="Calibri"/>
              <a:cs typeface="Calibri"/>
            </a:endParaRPr>
          </a:p>
          <a:p>
            <a:endParaRPr lang="en-US" dirty="0" smtClean="0">
              <a:latin typeface="Calibri"/>
              <a:cs typeface="Calibri"/>
            </a:endParaRPr>
          </a:p>
        </p:txBody>
      </p:sp>
    </p:spTree>
    <p:extLst>
      <p:ext uri="{BB962C8B-B14F-4D97-AF65-F5344CB8AC3E}">
        <p14:creationId xmlns:p14="http://schemas.microsoft.com/office/powerpoint/2010/main" val="2970826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smtClean="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5"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5"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7"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8"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9" cstate="print"/>
          <a:stretch>
            <a:fillRect/>
          </a:stretch>
        </p:blipFill>
        <p:spPr bwMode="auto">
          <a:xfrm>
            <a:off x="8915165" y="4648200"/>
            <a:ext cx="514651" cy="560927"/>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Quiz: Discounting</a:t>
            </a:r>
            <a:endParaRPr lang="en-US"/>
          </a:p>
        </p:txBody>
      </p:sp>
      <p:sp>
        <p:nvSpPr>
          <p:cNvPr id="3" name="Content Placeholder 2"/>
          <p:cNvSpPr>
            <a:spLocks noGrp="1"/>
          </p:cNvSpPr>
          <p:nvPr>
            <p:ph idx="1"/>
          </p:nvPr>
        </p:nvSpPr>
        <p:spPr>
          <a:xfrm>
            <a:off x="406400" y="1397001"/>
            <a:ext cx="11480800" cy="4729164"/>
          </a:xfrm>
        </p:spPr>
        <p:txBody>
          <a:bodyPr/>
          <a:lstStyle/>
          <a:p>
            <a:r>
              <a:rPr lang="en-US" sz="2800" smtClean="0"/>
              <a:t>Given:</a:t>
            </a:r>
          </a:p>
          <a:p>
            <a:pPr lvl="1"/>
            <a:endParaRPr lang="en-US" sz="2400" smtClean="0"/>
          </a:p>
          <a:p>
            <a:pPr lvl="1"/>
            <a:r>
              <a:rPr lang="en-US" sz="2400" smtClean="0"/>
              <a:t>Actions: East, West, and Exit (only available in exit states a, e)</a:t>
            </a:r>
          </a:p>
          <a:p>
            <a:pPr lvl="1"/>
            <a:r>
              <a:rPr lang="en-US" sz="2400" smtClean="0"/>
              <a:t>Transitions: deterministic</a:t>
            </a:r>
          </a:p>
          <a:p>
            <a:endParaRPr lang="en-US" sz="2800"/>
          </a:p>
          <a:p>
            <a:r>
              <a:rPr lang="en-US" sz="2800" smtClean="0"/>
              <a:t>Quiz 1: For </a:t>
            </a:r>
            <a:r>
              <a:rPr lang="en-US" sz="2800">
                <a:sym typeface="Symbol" charset="0"/>
              </a:rPr>
              <a:t></a:t>
            </a:r>
            <a:r>
              <a:rPr lang="en-US" sz="2800" smtClean="0"/>
              <a:t> = 1, what is the optimal policy?</a:t>
            </a:r>
          </a:p>
          <a:p>
            <a:pPr lvl="2"/>
            <a:endParaRPr lang="en-US" sz="2000" smtClean="0"/>
          </a:p>
          <a:p>
            <a:r>
              <a:rPr lang="en-US" sz="2800" smtClean="0"/>
              <a:t>Quiz 2: For </a:t>
            </a:r>
            <a:r>
              <a:rPr lang="en-US" sz="2800">
                <a:sym typeface="Symbol" charset="0"/>
              </a:rPr>
              <a:t></a:t>
            </a:r>
            <a:r>
              <a:rPr lang="en-US" sz="2800" smtClean="0"/>
              <a:t> = 0.1, what is the optimal policy?</a:t>
            </a:r>
          </a:p>
          <a:p>
            <a:pPr lvl="2"/>
            <a:endParaRPr lang="en-US" sz="2000" smtClean="0"/>
          </a:p>
          <a:p>
            <a:r>
              <a:rPr lang="en-US" sz="2800" smtClean="0"/>
              <a:t>Quiz 3: For which </a:t>
            </a:r>
            <a:r>
              <a:rPr lang="en-US" sz="2800" smtClean="0">
                <a:sym typeface="Symbol" charset="0"/>
              </a:rPr>
              <a:t></a:t>
            </a:r>
            <a:r>
              <a:rPr lang="en-US" sz="2800" smtClean="0">
                <a:latin typeface="cmmi10"/>
                <a:ea typeface="cmmi10"/>
                <a:cs typeface="cmmi10"/>
              </a:rPr>
              <a:t> </a:t>
            </a:r>
            <a:r>
              <a:rPr lang="en-US" sz="2800" smtClean="0"/>
              <a:t>are West and East equally good when in state d?</a:t>
            </a:r>
            <a:endParaRPr lang="en-US" sz="2800"/>
          </a:p>
        </p:txBody>
      </p:sp>
      <p:grpSp>
        <p:nvGrpSpPr>
          <p:cNvPr id="6" name="Group 5"/>
          <p:cNvGrpSpPr/>
          <p:nvPr/>
        </p:nvGrpSpPr>
        <p:grpSpPr>
          <a:xfrm>
            <a:off x="3276600" y="1219200"/>
            <a:ext cx="3594100" cy="1168400"/>
            <a:chOff x="3352800" y="3505200"/>
            <a:chExt cx="3594100" cy="1168400"/>
          </a:xfrm>
        </p:grpSpPr>
        <p:pic>
          <p:nvPicPr>
            <p:cNvPr id="4" name="Picture 3" descr="discoun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6731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892" y="1143000"/>
            <a:ext cx="6188217" cy="5715000"/>
          </a:xfrm>
          <a:prstGeom prst="rect">
            <a:avLst/>
          </a:prstGeom>
        </p:spPr>
      </p:pic>
    </p:spTree>
    <p:extLst>
      <p:ext uri="{BB962C8B-B14F-4D97-AF65-F5344CB8AC3E}">
        <p14:creationId xmlns:p14="http://schemas.microsoft.com/office/powerpoint/2010/main" val="1475022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355" y="1143000"/>
            <a:ext cx="6169291" cy="5714999"/>
          </a:xfrm>
          <a:prstGeom prst="rect">
            <a:avLst/>
          </a:prstGeom>
        </p:spPr>
      </p:pic>
    </p:spTree>
    <p:extLst>
      <p:ext uri="{BB962C8B-B14F-4D97-AF65-F5344CB8AC3E}">
        <p14:creationId xmlns:p14="http://schemas.microsoft.com/office/powerpoint/2010/main" val="1704016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1" y="1143000"/>
            <a:ext cx="6178378"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1</a:t>
            </a:r>
          </a:p>
          <a:p>
            <a:r>
              <a:rPr lang="en-US" smtClean="0">
                <a:latin typeface="Calibri"/>
                <a:cs typeface="Calibri"/>
              </a:rPr>
              <a:t>Living reward = 0</a:t>
            </a:r>
            <a:endParaRPr lang="en-US">
              <a:latin typeface="Calibri"/>
              <a:cs typeface="Calibri"/>
            </a:endParaRP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07" y="1143000"/>
            <a:ext cx="6195786" cy="5715000"/>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65" y="1134664"/>
            <a:ext cx="6215470" cy="5723336"/>
          </a:xfrm>
          <a:prstGeom prst="rect">
            <a:avLst/>
          </a:prstGeom>
        </p:spPr>
      </p:pic>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63148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1" y="1143000"/>
            <a:ext cx="6215518" cy="5715000"/>
          </a:xfrm>
          <a:prstGeom prst="rect">
            <a:avLst/>
          </a:prstGeom>
        </p:spPr>
      </p:pic>
      <p:sp>
        <p:nvSpPr>
          <p:cNvPr id="7" name="TextBox 6"/>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spTree>
    <p:extLst>
      <p:ext uri="{BB962C8B-B14F-4D97-AF65-F5344CB8AC3E}">
        <p14:creationId xmlns:p14="http://schemas.microsoft.com/office/powerpoint/2010/main" val="789766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V Values</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82" y="1143000"/>
            <a:ext cx="6205636" cy="5715000"/>
          </a:xfrm>
          <a:prstGeom prst="rect">
            <a:avLst/>
          </a:prstGeom>
        </p:spPr>
      </p:pic>
    </p:spTree>
    <p:extLst>
      <p:ext uri="{BB962C8B-B14F-4D97-AF65-F5344CB8AC3E}">
        <p14:creationId xmlns:p14="http://schemas.microsoft.com/office/powerpoint/2010/main" val="631484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Snapshot of Demo – </a:t>
            </a:r>
            <a:r>
              <a:rPr lang="en-US" err="1" smtClean="0"/>
              <a:t>Gridworld</a:t>
            </a:r>
            <a:r>
              <a:rPr lang="en-US" smtClean="0"/>
              <a:t> Q Values</a:t>
            </a:r>
            <a:endParaRPr lang="en-US"/>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-0.1</a:t>
            </a:r>
            <a:endParaRPr lang="en-US">
              <a:latin typeface="Calibri"/>
              <a:cs typeface="Calibri"/>
            </a:endParaRP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16" y="1175632"/>
            <a:ext cx="6161168" cy="5682368"/>
          </a:xfrm>
          <a:prstGeom prst="rect">
            <a:avLst/>
          </a:prstGeom>
        </p:spPr>
      </p:pic>
    </p:spTree>
    <p:extLst>
      <p:ext uri="{BB962C8B-B14F-4D97-AF65-F5344CB8AC3E}">
        <p14:creationId xmlns:p14="http://schemas.microsoft.com/office/powerpoint/2010/main" val="789766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362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=3</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=4</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=5</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=6</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=7</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=8</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=9</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6228199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8765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Next Time: Policy-Based Methods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Video of Demo </a:t>
            </a:r>
            <a:r>
              <a:rPr lang="en-US" err="1" smtClean="0"/>
              <a:t>Gridworld</a:t>
            </a:r>
            <a:r>
              <a:rPr lang="en-US" smtClean="0"/>
              <a:t> Manual Intro</a:t>
            </a:r>
            <a:endParaRPr lang="en-US"/>
          </a:p>
        </p:txBody>
      </p:sp>
      <p:pic>
        <p:nvPicPr>
          <p:cNvPr id="4" name="Gridworld Manual Intr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3483579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err="1" smtClean="0">
                <a:latin typeface="Calibri" pitchFamily="34" charset="0"/>
              </a:rPr>
              <a:t>Andrey</a:t>
            </a:r>
            <a:r>
              <a:rPr lang="en-US" smtClean="0">
                <a:latin typeface="Calibri" pitchFamily="34" charset="0"/>
              </a:rPr>
              <a:t> Markov (1856-1922)</a:t>
            </a:r>
          </a:p>
          <a:p>
            <a:pPr algn="ctr"/>
            <a:endParaRPr lang="en-US">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50817</TotalTime>
  <Words>3305</Words>
  <Application>Microsoft Macintosh PowerPoint</Application>
  <PresentationFormat>Widescreen</PresentationFormat>
  <Paragraphs>556</Paragraphs>
  <Slides>58</Slides>
  <Notes>45</Notes>
  <HiddenSlides>7</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Calibri</vt:lpstr>
      <vt:lpstr>cmmi10</vt:lpstr>
      <vt:lpstr>ＭＳ Ｐゴシック</vt:lpstr>
      <vt:lpstr>Symbol</vt:lpstr>
      <vt:lpstr>Times New Roman</vt:lpstr>
      <vt:lpstr>Wingdings</vt:lpstr>
      <vt:lpstr>Arial</vt:lpstr>
      <vt:lpstr>dan-berkeley-nlp-v1</vt:lpstr>
      <vt:lpstr>Announcements</vt:lpstr>
      <vt:lpstr>Markov Decision Processes</vt:lpstr>
      <vt:lpstr>Non-Deterministic Search</vt:lpstr>
      <vt:lpstr>Example: Grid World</vt:lpstr>
      <vt:lpstr>Grid World Actions</vt:lpstr>
      <vt:lpstr>Markov Decision Processes</vt:lpstr>
      <vt:lpstr>Video of Demo Gridworld Manual Intro</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Quiz: Discounting</vt:lpstr>
      <vt:lpstr>Infinite Utilities?!</vt:lpstr>
      <vt:lpstr>Recap: Defining MDPs</vt:lpstr>
      <vt:lpstr>Solving MDPs</vt:lpstr>
      <vt:lpstr>Optimal Quantities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Snapshot of Demo – Gridworld V Values</vt:lpstr>
      <vt:lpstr>Snapshot of Demo – Gridworld Q Values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Convergence*</vt:lpstr>
      <vt:lpstr>Next Time: Policy-Based Methods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2742</cp:revision>
  <cp:lastPrinted>2018-09-27T13:45:53Z</cp:lastPrinted>
  <dcterms:created xsi:type="dcterms:W3CDTF">2004-08-27T04:16:05Z</dcterms:created>
  <dcterms:modified xsi:type="dcterms:W3CDTF">2018-09-27T15:33:36Z</dcterms:modified>
</cp:coreProperties>
</file>